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2"/>
  </p:sldMasterIdLst>
  <p:notesMasterIdLst>
    <p:notesMasterId r:id="rId24"/>
  </p:notesMasterIdLst>
  <p:handoutMasterIdLst>
    <p:handoutMasterId r:id="rId25"/>
  </p:handoutMasterIdLst>
  <p:sldIdLst>
    <p:sldId id="282" r:id="rId3"/>
    <p:sldId id="296" r:id="rId4"/>
    <p:sldId id="292" r:id="rId5"/>
    <p:sldId id="293" r:id="rId6"/>
    <p:sldId id="289" r:id="rId7"/>
    <p:sldId id="290" r:id="rId8"/>
    <p:sldId id="259" r:id="rId9"/>
    <p:sldId id="283" r:id="rId10"/>
    <p:sldId id="297" r:id="rId11"/>
    <p:sldId id="301" r:id="rId12"/>
    <p:sldId id="284" r:id="rId13"/>
    <p:sldId id="285" r:id="rId14"/>
    <p:sldId id="298" r:id="rId15"/>
    <p:sldId id="286" r:id="rId16"/>
    <p:sldId id="287" r:id="rId17"/>
    <p:sldId id="288" r:id="rId18"/>
    <p:sldId id="294" r:id="rId19"/>
    <p:sldId id="299" r:id="rId20"/>
    <p:sldId id="300" r:id="rId21"/>
    <p:sldId id="295" r:id="rId22"/>
    <p:sldId id="30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95" d="100"/>
          <a:sy n="95" d="100"/>
        </p:scale>
        <p:origin x="-504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326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325D-7C6B-4659-A656-A772019985A7}" type="datetimeFigureOut">
              <a:rPr lang="en-US" smtClean="0"/>
              <a:t>4/8/15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6F1DE-7011-44EB-ACA9-621AFE57E0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952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FD80F-0FDC-4A05-9EF1-C028EC4EDC0A}" type="datetimeFigureOut">
              <a:rPr lang="en-US" smtClean="0"/>
              <a:t>4/8/15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039D5-9119-4C2A-87C5-029C8B6BFF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52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039D5-9119-4C2A-87C5-029C8B6BFFE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716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039D5-9119-4C2A-87C5-029C8B6BFFE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780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039D5-9119-4C2A-87C5-029C8B6BFFE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841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039D5-9119-4C2A-87C5-029C8B6BFFE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390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347200" y="152399"/>
            <a:ext cx="26416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203200" y="153923"/>
            <a:ext cx="89408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49BF3EA-1A78-4F07-BDC0-C8A1BD461199}" type="datetimeFigureOut">
              <a:rPr lang="en-US" smtClean="0"/>
              <a:t>4/8/15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47200" y="2052960"/>
            <a:ext cx="26416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9600" y="2052960"/>
            <a:ext cx="84328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93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4/8/15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3200" y="147319"/>
            <a:ext cx="89408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9347200" y="147319"/>
            <a:ext cx="2608061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4/8/15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50400" y="274639"/>
            <a:ext cx="2235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43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4/8/15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4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347200" y="152399"/>
            <a:ext cx="26416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203200" y="153923"/>
            <a:ext cx="89408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9BF3EA-1A78-4F07-BDC0-C8A1BD461199}" type="datetimeFigureOut">
              <a:rPr lang="en-US" smtClean="0"/>
              <a:t>4/8/15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0400" y="2892277"/>
            <a:ext cx="21336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08000" y="2892277"/>
            <a:ext cx="84328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2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4/8/15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072"/>
            <a:ext cx="5384800" cy="44074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19072"/>
            <a:ext cx="5384800" cy="44074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4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4/8/15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38400"/>
            <a:ext cx="5389033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22438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386917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22438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2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4/8/15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4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3200" y="150919"/>
            <a:ext cx="11775736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4/8/15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99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9347200" y="150876"/>
            <a:ext cx="26416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 useBgFill="1">
        <p:nvSpPr>
          <p:cNvPr id="9" name="Rectangle 8"/>
          <p:cNvSpPr/>
          <p:nvPr/>
        </p:nvSpPr>
        <p:spPr>
          <a:xfrm>
            <a:off x="203200" y="152400"/>
            <a:ext cx="89408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4/8/15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304801"/>
            <a:ext cx="7823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46336" y="2130552"/>
            <a:ext cx="2231136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546336" y="457200"/>
            <a:ext cx="2234213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025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 useBgFill="1">
        <p:nvSpPr>
          <p:cNvPr id="9" name="Rectangle 8"/>
          <p:cNvSpPr/>
          <p:nvPr/>
        </p:nvSpPr>
        <p:spPr>
          <a:xfrm>
            <a:off x="9347200" y="150876"/>
            <a:ext cx="26416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4/8/15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3200" y="152400"/>
            <a:ext cx="89408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0400" y="2133600"/>
            <a:ext cx="22352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550400" y="460248"/>
            <a:ext cx="22352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192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3200" y="1634971"/>
            <a:ext cx="11775736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203199" y="152401"/>
            <a:ext cx="11752063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4517" y="6356350"/>
            <a:ext cx="2844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349BF3EA-1A78-4F07-BDC0-C8A1BD461199}" type="datetimeFigureOut">
              <a:rPr lang="en-US" smtClean="0"/>
              <a:t>4/8/15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4000" y="6356350"/>
            <a:ext cx="447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9573" y="6355080"/>
            <a:ext cx="777288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999" y="1719071"/>
            <a:ext cx="11210524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355847"/>
            <a:ext cx="11175013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96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4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20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searchgate.net/profile/Jean-Sebastien_LHeureux/publication/236164959_The_1978_quick_clay_landslide_at_Rissa_mid_Norway_subaqueous_morphology_and_tsunami_simulations/links/0deec51f92d9b96b57000000.pdf" TargetMode="External"/><Relationship Id="rId4" Type="http://schemas.openxmlformats.org/officeDocument/2006/relationships/hyperlink" Target="https://www.youtube.com/watch?v=3q-qfNlEP4A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347200" y="1895707"/>
            <a:ext cx="2641600" cy="1986053"/>
          </a:xfrm>
        </p:spPr>
        <p:txBody>
          <a:bodyPr/>
          <a:lstStyle/>
          <a:p>
            <a:r>
              <a:rPr lang="en-US" dirty="0" smtClean="0"/>
              <a:t>Group 10:</a:t>
            </a:r>
          </a:p>
          <a:p>
            <a:r>
              <a:rPr lang="en-US" dirty="0" smtClean="0"/>
              <a:t>Brian Peterson</a:t>
            </a:r>
          </a:p>
          <a:p>
            <a:r>
              <a:rPr lang="en-US" dirty="0" smtClean="0"/>
              <a:t>Ben Lesa</a:t>
            </a:r>
          </a:p>
          <a:p>
            <a:r>
              <a:rPr lang="en-US" dirty="0" smtClean="0"/>
              <a:t>Travis  Meservy</a:t>
            </a:r>
          </a:p>
          <a:p>
            <a:r>
              <a:rPr lang="en-US" dirty="0" smtClean="0"/>
              <a:t>Jacob Nelson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93" y="593519"/>
            <a:ext cx="7769039" cy="567035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4447" y="4785402"/>
            <a:ext cx="8432800" cy="1828800"/>
          </a:xfrm>
        </p:spPr>
        <p:txBody>
          <a:bodyPr/>
          <a:lstStyle/>
          <a:p>
            <a:r>
              <a:rPr lang="en-US" dirty="0" smtClean="0"/>
              <a:t>The QUICK CLAY LANDSLIDE IN RISSA, NORWAY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29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Movi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5167" y="1564081"/>
            <a:ext cx="7498081" cy="512148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footage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29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b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8238" y="1783847"/>
            <a:ext cx="6574536" cy="460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9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8238" y="1851920"/>
            <a:ext cx="6574536" cy="45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2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5790" y="1732187"/>
            <a:ext cx="7399431" cy="475428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C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37788" y="4195483"/>
            <a:ext cx="6715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LIQUEFIED QUICK CLAY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893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8238" y="1857918"/>
            <a:ext cx="6574536" cy="457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6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d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8238" y="1825645"/>
            <a:ext cx="6574536" cy="457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0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e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8238" y="1835170"/>
            <a:ext cx="6574536" cy="4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1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6767" y="1721933"/>
            <a:ext cx="6557477" cy="478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5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9246" y="1695320"/>
            <a:ext cx="5239658" cy="1142883"/>
          </a:xfrm>
        </p:spPr>
        <p:txBody>
          <a:bodyPr/>
          <a:lstStyle/>
          <a:p>
            <a:r>
              <a:rPr lang="en-US" dirty="0" smtClean="0"/>
              <a:t>Direct Shear Tests</a:t>
            </a:r>
          </a:p>
          <a:p>
            <a:pPr lvl="1"/>
            <a:r>
              <a:rPr lang="en-US" dirty="0" smtClean="0"/>
              <a:t>Critical Stress &lt; Ultimate Strength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904" y="1963820"/>
            <a:ext cx="4632553" cy="368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1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7999" y="1719071"/>
            <a:ext cx="3778993" cy="1071630"/>
          </a:xfrm>
        </p:spPr>
        <p:txBody>
          <a:bodyPr/>
          <a:lstStyle/>
          <a:p>
            <a:r>
              <a:rPr lang="en-US" dirty="0" smtClean="0"/>
              <a:t>Chemical Behavior</a:t>
            </a:r>
          </a:p>
          <a:p>
            <a:pPr lvl="1"/>
            <a:r>
              <a:rPr lang="en-US" dirty="0" smtClean="0"/>
              <a:t>Salt and Sensitivity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829" y="2254886"/>
            <a:ext cx="474345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7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8000" y="2299984"/>
            <a:ext cx="4558853" cy="331550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Rissa, Norway</a:t>
            </a:r>
          </a:p>
          <a:p>
            <a:r>
              <a:rPr lang="en-US" sz="2800" dirty="0" smtClean="0"/>
              <a:t>April 29, 1978</a:t>
            </a:r>
          </a:p>
          <a:p>
            <a:r>
              <a:rPr lang="en-US" sz="2800" dirty="0" smtClean="0"/>
              <a:t>330,000 m</a:t>
            </a:r>
            <a:r>
              <a:rPr lang="en-US" sz="2800" baseline="30000" dirty="0" smtClean="0"/>
              <a:t>2</a:t>
            </a:r>
          </a:p>
          <a:p>
            <a:r>
              <a:rPr lang="en-US" sz="2800" dirty="0" smtClean="0"/>
              <a:t>7 Farms</a:t>
            </a:r>
          </a:p>
          <a:p>
            <a:r>
              <a:rPr lang="en-US" sz="2800" dirty="0" smtClean="0"/>
              <a:t>5 single Family Homes</a:t>
            </a:r>
          </a:p>
          <a:p>
            <a:r>
              <a:rPr lang="en-US" sz="2800" dirty="0" smtClean="0"/>
              <a:t>1 killed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609" y="1872167"/>
            <a:ext cx="5829300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1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3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91427" y="4071768"/>
            <a:ext cx="7693748" cy="2095670"/>
          </a:xfrm>
        </p:spPr>
        <p:txBody>
          <a:bodyPr>
            <a:normAutofit fontScale="77500" lnSpcReduction="20000"/>
          </a:bodyPr>
          <a:lstStyle/>
          <a:p>
            <a:r>
              <a:rPr lang="en-US" i="1">
                <a:latin typeface="Times New Roman" charset="0"/>
                <a:cs typeface="Times New Roman" charset="0"/>
              </a:rPr>
              <a:t>1.  Landva, L. B. Direct Simple-Shear Tests on a Norwegian Quick Clay. </a:t>
            </a:r>
          </a:p>
          <a:p>
            <a:r>
              <a:rPr lang="en-US" i="1">
                <a:latin typeface="Times New Roman" charset="0"/>
                <a:cs typeface="Times New Roman" charset="0"/>
              </a:rPr>
              <a:t>2. L'Heureux, J. (n.d.). The 1978 Quick Clay Landslide at Risa, Mid NOrway: Subaqueous Morphology and Tsunami Simulation</a:t>
            </a:r>
            <a:r>
              <a:rPr lang="en-US">
                <a:latin typeface="Times New Roman" charset="0"/>
                <a:cs typeface="Times New Roman" charset="0"/>
              </a:rPr>
              <a:t>. Retrieved from </a:t>
            </a:r>
            <a:r>
              <a:rPr lang="en-US">
                <a:latin typeface="Times New Roman" charset="0"/>
                <a:cs typeface="Times New Roman" charset="0"/>
                <a:hlinkClick r:id="rId3"/>
              </a:rPr>
              <a:t>http://www.researchgate.net/profile/Jean-Sebastien_LHeureux/publication/236164959_The_1978_quick_clay_landslide_at_Rissa_mid_Norway_subaqueous_morphology_and_tsunami_simulations/links/0deec51f92d9b96b57000000.pdf</a:t>
            </a:r>
          </a:p>
          <a:p>
            <a:r>
              <a:rPr lang="en-US">
                <a:latin typeface="Times New Roman" charset="0"/>
                <a:cs typeface="Times New Roman" charset="0"/>
              </a:rPr>
              <a:t>3. Y. Andersson-Sko¨ld et al. / Engineering Geology 82 (2005) 107–118</a:t>
            </a:r>
          </a:p>
          <a:p>
            <a:r>
              <a:rPr lang="en-US">
                <a:latin typeface="Times New Roman" charset="0"/>
                <a:cs typeface="Times New Roman" charset="0"/>
              </a:rPr>
              <a:t>4. </a:t>
            </a:r>
            <a:r>
              <a:rPr lang="en-US">
                <a:solidFill>
                  <a:srgbClr val="1155CC"/>
                </a:solidFill>
                <a:latin typeface="Arial" charset="0"/>
                <a:cs typeface="Arial" charset="0"/>
                <a:hlinkClick r:id="rId4"/>
              </a:rPr>
              <a:t>https://www.youtube.com/watch?v=3q-qfNlEP4A</a:t>
            </a:r>
          </a:p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6102" y="2005272"/>
            <a:ext cx="8432800" cy="1645920"/>
          </a:xfrm>
        </p:spPr>
        <p:txBody>
          <a:bodyPr/>
          <a:lstStyle/>
          <a:p>
            <a:pPr algn="l"/>
            <a:r>
              <a:rPr lang="en-US">
                <a:cs typeface="Arial"/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74637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r>
              <a:rPr lang="en-US" dirty="0" smtClean="0"/>
              <a:t>Legend:</a:t>
            </a:r>
          </a:p>
          <a:p>
            <a:pPr marL="45720" indent="0">
              <a:buNone/>
            </a:pPr>
            <a:r>
              <a:rPr lang="en-US" dirty="0"/>
              <a:t>	</a:t>
            </a:r>
            <a:r>
              <a:rPr lang="en-US" dirty="0" smtClean="0"/>
              <a:t>Original</a:t>
            </a:r>
          </a:p>
          <a:p>
            <a:pPr marL="45720" indent="0">
              <a:buNone/>
            </a:pPr>
            <a:r>
              <a:rPr lang="en-US" dirty="0"/>
              <a:t>	</a:t>
            </a:r>
            <a:r>
              <a:rPr lang="en-US" dirty="0" smtClean="0"/>
              <a:t>Water</a:t>
            </a:r>
          </a:p>
          <a:p>
            <a:pPr marL="45720" indent="0">
              <a:buNone/>
            </a:pPr>
            <a:r>
              <a:rPr lang="en-US" dirty="0"/>
              <a:t>	</a:t>
            </a:r>
            <a:r>
              <a:rPr lang="en-US" dirty="0" smtClean="0"/>
              <a:t>Retreating Ice</a:t>
            </a:r>
            <a:r>
              <a:rPr lang="en-US" dirty="0"/>
              <a:t>	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Formation of quick clay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40" y="4055912"/>
            <a:ext cx="256032" cy="266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940" y="3560977"/>
            <a:ext cx="257175" cy="276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906" y="1797886"/>
            <a:ext cx="6574536" cy="42497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322" y="4501010"/>
            <a:ext cx="247650" cy="23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r>
              <a:rPr lang="en-US" dirty="0" smtClean="0"/>
              <a:t>Legend:</a:t>
            </a:r>
          </a:p>
          <a:p>
            <a:pPr marL="45720" indent="0">
              <a:buNone/>
            </a:pPr>
            <a:r>
              <a:rPr lang="en-US" dirty="0"/>
              <a:t>	</a:t>
            </a:r>
            <a:r>
              <a:rPr lang="en-US" dirty="0" smtClean="0"/>
              <a:t>Original</a:t>
            </a:r>
          </a:p>
          <a:p>
            <a:pPr marL="45720" indent="0">
              <a:buNone/>
            </a:pPr>
            <a:r>
              <a:rPr lang="en-US" dirty="0"/>
              <a:t>	</a:t>
            </a:r>
            <a:r>
              <a:rPr lang="en-US" dirty="0" smtClean="0"/>
              <a:t>Water</a:t>
            </a:r>
          </a:p>
          <a:p>
            <a:pPr marL="45720" indent="0">
              <a:buNone/>
            </a:pPr>
            <a:r>
              <a:rPr lang="en-US" dirty="0"/>
              <a:t>	</a:t>
            </a:r>
            <a:r>
              <a:rPr lang="en-US" dirty="0" smtClean="0"/>
              <a:t>Silt and Clay Deposit</a:t>
            </a:r>
            <a:r>
              <a:rPr lang="en-US" dirty="0"/>
              <a:t>	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Formation of quick clay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477" y="1824104"/>
            <a:ext cx="6574536" cy="4302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940" y="4055912"/>
            <a:ext cx="256032" cy="266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941" y="4498094"/>
            <a:ext cx="256032" cy="2655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940" y="3560977"/>
            <a:ext cx="257175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4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Formation of quick clay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3615" y="1744178"/>
            <a:ext cx="7422285" cy="47923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65309" y="4469341"/>
            <a:ext cx="26788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Seepage</a:t>
            </a:r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533758">
            <a:off x="8317227" y="5186348"/>
            <a:ext cx="26788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r>
              <a:rPr lang="en-US" sz="2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edrock</a:t>
            </a:r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9694" y="3109296"/>
            <a:ext cx="3285615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Seepage causes the removal of salt from the soil</a:t>
            </a:r>
            <a:endParaRPr lang="en-US" sz="32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521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clay Properties</a:t>
            </a:r>
            <a:endParaRPr lang="en-US" dirty="0"/>
          </a:p>
        </p:txBody>
      </p:sp>
      <p:pic>
        <p:nvPicPr>
          <p:cNvPr id="3" name="My Movi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14009" y="1654716"/>
            <a:ext cx="6600043" cy="4950479"/>
          </a:xfrm>
        </p:spPr>
      </p:pic>
    </p:spTree>
    <p:extLst>
      <p:ext uri="{BB962C8B-B14F-4D97-AF65-F5344CB8AC3E}">
        <p14:creationId xmlns:p14="http://schemas.microsoft.com/office/powerpoint/2010/main" val="213164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39394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Landslide phases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6411" y="1781650"/>
            <a:ext cx="6578189" cy="474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2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a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8238" y="1777849"/>
            <a:ext cx="6574536" cy="458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5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6436" y="1769222"/>
            <a:ext cx="7058140" cy="456703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STARTS HERE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194665" y="3861995"/>
            <a:ext cx="348834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EXCAVATION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51332" y="4982583"/>
            <a:ext cx="348834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DEPOSIT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679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es training presentatio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a:style>
    </a:lnDef>
    <a:txDef>
      <a:spPr>
        <a:noFill/>
        <a:ln>
          <a:solidFill>
            <a:schemeClr val="accent4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Sales training presentation" id="{B6AD0E1B-010F-4040-BECC-338DC7180AF6}" vid="{9250DCDA-9F4A-4BAF-B302-6C51082CF123}"/>
    </a:ext>
  </a:extLst>
</a:theme>
</file>

<file path=ppt/theme/theme2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E24EA9C-70A4-43E8-A40F-9E8D971C57A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sales training presentation</Template>
  <TotalTime>0</TotalTime>
  <Words>221</Words>
  <Application>Microsoft Macintosh PowerPoint</Application>
  <PresentationFormat>Custom</PresentationFormat>
  <Paragraphs>64</Paragraphs>
  <Slides>21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Sales training presentation</vt:lpstr>
      <vt:lpstr>The QUICK CLAY LANDSLIDE IN RISSA, NORWAY</vt:lpstr>
      <vt:lpstr>introduction</vt:lpstr>
      <vt:lpstr>Formation of quick clay</vt:lpstr>
      <vt:lpstr>Formation of quick clay</vt:lpstr>
      <vt:lpstr>Formation of quick clay</vt:lpstr>
      <vt:lpstr>Quick clay Properties</vt:lpstr>
      <vt:lpstr>Landslide phases</vt:lpstr>
      <vt:lpstr>Phase a</vt:lpstr>
      <vt:lpstr>STARTS HERE</vt:lpstr>
      <vt:lpstr>Video footage</vt:lpstr>
      <vt:lpstr>Phase b</vt:lpstr>
      <vt:lpstr>Phase c</vt:lpstr>
      <vt:lpstr>PHASE C</vt:lpstr>
      <vt:lpstr>Phase c</vt:lpstr>
      <vt:lpstr>Phase d</vt:lpstr>
      <vt:lpstr>Phase e</vt:lpstr>
      <vt:lpstr>Final</vt:lpstr>
      <vt:lpstr>Research</vt:lpstr>
      <vt:lpstr>research</vt:lpstr>
      <vt:lpstr>Questions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QUICK CLAY LANDSLIDE IN RISSA, NORWAY</dc:title>
  <dc:creator/>
  <cp:keywords/>
  <cp:lastModifiedBy/>
  <cp:revision>2</cp:revision>
  <dcterms:created xsi:type="dcterms:W3CDTF">2015-04-08T01:39:51Z</dcterms:created>
  <dcterms:modified xsi:type="dcterms:W3CDTF">2015-04-09T05:51:26Z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TC034605589991</vt:lpwstr>
  </property>
</Properties>
</file>